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92" r:id="rId3"/>
    <p:sldId id="267" r:id="rId4"/>
    <p:sldId id="266" r:id="rId5"/>
    <p:sldId id="293" r:id="rId6"/>
    <p:sldId id="272" r:id="rId7"/>
    <p:sldId id="273" r:id="rId8"/>
    <p:sldId id="274" r:id="rId9"/>
    <p:sldId id="275" r:id="rId10"/>
    <p:sldId id="279" r:id="rId11"/>
    <p:sldId id="294" r:id="rId12"/>
    <p:sldId id="259" r:id="rId13"/>
    <p:sldId id="262" r:id="rId14"/>
    <p:sldId id="280" r:id="rId15"/>
    <p:sldId id="281" r:id="rId16"/>
    <p:sldId id="283" r:id="rId17"/>
    <p:sldId id="284" r:id="rId18"/>
    <p:sldId id="285" r:id="rId19"/>
    <p:sldId id="286" r:id="rId20"/>
    <p:sldId id="282" r:id="rId21"/>
    <p:sldId id="287" r:id="rId22"/>
    <p:sldId id="288" r:id="rId23"/>
    <p:sldId id="290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75F6C-E4EC-4836-8274-31C8057A5D55}" v="1" dt="2023-05-03T02:56:55.829"/>
    <p1510:client id="{DFC61499-3660-4D7E-8B91-7A100076B9C1}" v="4551" dt="2023-05-01T19:13:15.495"/>
    <p1510:client id="{F0014071-E5F2-498A-A2B1-148DBCEAD30C}" v="2" dt="2023-05-02T22:46:05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2FFE7-4680-4704-B546-3E76AB8ED1B7}" type="datetimeFigureOut"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BCFF4-5C85-4ABD-84B5-892A47E752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3540" indent="-383540" algn="just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Thus, we get histogram equalized image or image with improved contrast.</a:t>
            </a:r>
          </a:p>
          <a:p>
            <a:pPr marL="383540" indent="-383540" algn="just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/>
              <a:buChar char="•"/>
            </a:pPr>
            <a:r>
              <a:rPr lang="en-US">
                <a:cs typeface="Calibri"/>
              </a:rPr>
              <a:t>In order to improve the contrast more</a:t>
            </a:r>
            <a:br>
              <a:rPr lang="en-US">
                <a:cs typeface="+mn-lt"/>
              </a:rPr>
            </a:br>
            <a:r>
              <a:rPr lang="en-US"/>
              <a:t>The stretching is done by mapping the minimum and maximum pixel values of the histogram to the minimum and maximum pixel values of the output image.</a:t>
            </a:r>
            <a:endParaRPr lang="en-US">
              <a:cs typeface="Calibri"/>
            </a:endParaRPr>
          </a:p>
          <a:p>
            <a:pPr marL="383540" indent="-383540" algn="just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 marL="383540" indent="-383540" algn="just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pPr marL="383540" indent="-383540" algn="just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BCFF4-5C85-4ABD-84B5-892A47E752CF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applied separately to each channel, the equalization process can affect the colors differently, causing color shifts and imbalances. For example, if a particular color is dominant in one channel, equalizing that channel can lead to a shift in overall color balance.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BCFF4-5C85-4ABD-84B5-892A47E752C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3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At steady state, </a:t>
            </a:r>
            <a:r>
              <a:rPr lang="en-IN" err="1"/>
              <a:t>nki</a:t>
            </a:r>
            <a:r>
              <a:rPr lang="en-IN"/>
              <a:t> = </a:t>
            </a:r>
            <a:r>
              <a:rPr lang="en-IN" err="1"/>
              <a:t>nxny</a:t>
            </a:r>
            <a:r>
              <a:rPr lang="en-IN"/>
              <a:t>/n^2 is constant, all cells contain the same number of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BCFF4-5C85-4ABD-84B5-892A47E752C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23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BCFF4-5C85-4ABD-84B5-892A47E752C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47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710DB-CAB0-2689-D82A-9721A1FCD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7D97E-84EF-7EAD-5F2F-22D87EB14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HISTOGRAM EQUALIZATION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b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HISTOGRAM EQUALIZATION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9239D-6705-B1B9-1D8C-229CC04C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BY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HRITAM BASAK (114783055)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SAI RACHANA YERRAM (115401413)</a:t>
            </a:r>
          </a:p>
        </p:txBody>
      </p:sp>
    </p:spTree>
    <p:extLst>
      <p:ext uri="{BB962C8B-B14F-4D97-AF65-F5344CB8AC3E}">
        <p14:creationId xmlns:p14="http://schemas.microsoft.com/office/powerpoint/2010/main" val="3472912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DD1A792F-8BC8-9B66-527F-7A23B427E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8" t="67527"/>
          <a:stretch/>
        </p:blipFill>
        <p:spPr bwMode="auto">
          <a:xfrm>
            <a:off x="5515897" y="0"/>
            <a:ext cx="6351280" cy="25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D5E8040-4EE4-F5AF-FDF7-DB5E8AEB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33" y="0"/>
            <a:ext cx="2244673" cy="25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30E97A8-95F3-5E9F-7C36-85FF7FE1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06" y="0"/>
            <a:ext cx="2244673" cy="25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87A6FF6-2BCD-E8A5-00B1-E0A14311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86" y="2508378"/>
            <a:ext cx="2261344" cy="20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6985266-3B9E-5464-79C8-382AE75E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72" y="2508381"/>
            <a:ext cx="2297908" cy="20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A7E89C6F-3F74-F229-4351-63D67E5F4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3" t="73152"/>
          <a:stretch/>
        </p:blipFill>
        <p:spPr bwMode="auto">
          <a:xfrm>
            <a:off x="5515897" y="2508380"/>
            <a:ext cx="6351280" cy="209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0DE91753-FEC3-A40D-7B74-E43B17245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3" t="73152"/>
          <a:stretch/>
        </p:blipFill>
        <p:spPr bwMode="auto">
          <a:xfrm>
            <a:off x="5494773" y="4600410"/>
            <a:ext cx="6372404" cy="22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0241A1C5-1171-66B1-4B91-EDC09990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33" y="4600409"/>
            <a:ext cx="2191439" cy="22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35022B13-0445-2B0A-1851-56160F10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92" y="4600409"/>
            <a:ext cx="2314287" cy="22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7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9BF039-3E8C-8FD9-7419-F35A5A0D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49820"/>
          <a:stretch/>
        </p:blipFill>
        <p:spPr bwMode="auto">
          <a:xfrm>
            <a:off x="1828800" y="816078"/>
            <a:ext cx="8589855" cy="22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6F06E5-E796-53AD-66BC-5BD9ADE36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4"/>
          <a:stretch/>
        </p:blipFill>
        <p:spPr bwMode="auto">
          <a:xfrm>
            <a:off x="1828800" y="3429000"/>
            <a:ext cx="8534400" cy="21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0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in geometric plinth in a graph">
            <a:extLst>
              <a:ext uri="{FF2B5EF4-FFF2-40B4-BE49-F238E27FC236}">
                <a16:creationId xmlns:a16="http://schemas.microsoft.com/office/drawing/2014/main" id="{75AAE386-6689-D942-43F2-74189B145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1FE9D7-CE50-A40D-9B02-094E2D86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899600"/>
            <a:ext cx="8361229" cy="20982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COLOR HISTOGRAM EQUALIZATION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7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F807F-49DD-C1D6-84D9-30E3F723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308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Traditional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57D7B-BF7B-FCB8-3C38-5405E15E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571"/>
            <a:ext cx="9601200" cy="1304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en-US">
                <a:solidFill>
                  <a:srgbClr val="292929"/>
                </a:solidFill>
                <a:ea typeface="+mn-lt"/>
                <a:cs typeface="+mn-lt"/>
              </a:rPr>
              <a:t>We split three channels R, G, and B separately</a:t>
            </a:r>
          </a:p>
          <a:p>
            <a:pPr marL="383540" indent="-383540" algn="just"/>
            <a:r>
              <a:rPr lang="en-US">
                <a:solidFill>
                  <a:srgbClr val="292929"/>
                </a:solidFill>
                <a:ea typeface="+mn-lt"/>
                <a:cs typeface="+mn-lt"/>
              </a:rPr>
              <a:t>Equalize the histograms of the three channels separately</a:t>
            </a:r>
          </a:p>
          <a:p>
            <a:pPr marL="383540" indent="-383540" algn="just"/>
            <a:r>
              <a:rPr lang="en-US">
                <a:solidFill>
                  <a:srgbClr val="292929"/>
                </a:solidFill>
                <a:ea typeface="+mn-lt"/>
                <a:cs typeface="+mn-lt"/>
              </a:rPr>
              <a:t>Merge the three channels</a:t>
            </a:r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05B6A-94BE-8CF2-E981-24F4C34871F4}"/>
              </a:ext>
            </a:extLst>
          </p:cNvPr>
          <p:cNvSpPr txBox="1"/>
          <p:nvPr/>
        </p:nvSpPr>
        <p:spPr>
          <a:xfrm>
            <a:off x="3793021" y="625599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F83DF-4E68-2C26-9CDC-4092BE08EE37}"/>
              </a:ext>
            </a:extLst>
          </p:cNvPr>
          <p:cNvSpPr txBox="1"/>
          <p:nvPr/>
        </p:nvSpPr>
        <p:spPr>
          <a:xfrm>
            <a:off x="7571620" y="6260939"/>
            <a:ext cx="3172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Histogram equalized Image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01E39E0-A8F9-DAD1-FCBA-09F2AEB7149C}"/>
              </a:ext>
            </a:extLst>
          </p:cNvPr>
          <p:cNvSpPr/>
          <p:nvPr/>
        </p:nvSpPr>
        <p:spPr>
          <a:xfrm>
            <a:off x="6290306" y="4348652"/>
            <a:ext cx="1006079" cy="50946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1" descr="A picture containing sky, outdoor, building, brick&#10;&#10;Description automatically generated">
            <a:extLst>
              <a:ext uri="{FF2B5EF4-FFF2-40B4-BE49-F238E27FC236}">
                <a16:creationId xmlns:a16="http://schemas.microsoft.com/office/drawing/2014/main" id="{B9735060-B2FD-EAB1-9574-1FCEED3E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46" y="2872027"/>
            <a:ext cx="3444898" cy="3388982"/>
          </a:xfrm>
          <a:prstGeom prst="rect">
            <a:avLst/>
          </a:prstGeom>
        </p:spPr>
      </p:pic>
      <p:pic>
        <p:nvPicPr>
          <p:cNvPr id="12" name="Picture 12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9B885FF6-58F5-D13B-6FCA-4282FEF8F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07" y="2872027"/>
            <a:ext cx="3395558" cy="33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6244789-69A7-365B-020C-85EEF30B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752" y="3193246"/>
            <a:ext cx="4410593" cy="3211498"/>
          </a:xfr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413347C-27C5-D6A5-83C3-B7C48043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64" y="3193846"/>
            <a:ext cx="4651898" cy="32149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2CD4E04-CF75-F5C5-DC83-FCF67FB35D3D}"/>
              </a:ext>
            </a:extLst>
          </p:cNvPr>
          <p:cNvSpPr/>
          <p:nvPr/>
        </p:nvSpPr>
        <p:spPr>
          <a:xfrm>
            <a:off x="6021688" y="4628235"/>
            <a:ext cx="1121201" cy="50946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E25C7-5F53-4D2D-0BA5-B3339063696C}"/>
              </a:ext>
            </a:extLst>
          </p:cNvPr>
          <p:cNvSpPr txBox="1"/>
          <p:nvPr/>
        </p:nvSpPr>
        <p:spPr>
          <a:xfrm>
            <a:off x="2796466" y="64067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 Histogram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46F54-C9FD-43E1-E9E1-E7C3E6E45593}"/>
              </a:ext>
            </a:extLst>
          </p:cNvPr>
          <p:cNvSpPr txBox="1"/>
          <p:nvPr/>
        </p:nvSpPr>
        <p:spPr>
          <a:xfrm>
            <a:off x="7859504" y="6406718"/>
            <a:ext cx="3808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Modified/ Equalized Histogram</a:t>
            </a:r>
          </a:p>
        </p:txBody>
      </p:sp>
      <p:pic>
        <p:nvPicPr>
          <p:cNvPr id="14" name="Picture 6" descr="A picture containing sky, outdoor, ground, water&#10;&#10;Description automatically generated">
            <a:extLst>
              <a:ext uri="{FF2B5EF4-FFF2-40B4-BE49-F238E27FC236}">
                <a16:creationId xmlns:a16="http://schemas.microsoft.com/office/drawing/2014/main" id="{7A6BA045-CEC7-8465-E887-0FED5978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032" y="114124"/>
            <a:ext cx="4407760" cy="2812356"/>
          </a:xfrm>
          <a:prstGeom prst="rect">
            <a:avLst/>
          </a:prstGeom>
        </p:spPr>
      </p:pic>
      <p:pic>
        <p:nvPicPr>
          <p:cNvPr id="16" name="Picture 5" descr="A picture containing sky, outdoor, water, ground&#10;&#10;Description automatically generated">
            <a:extLst>
              <a:ext uri="{FF2B5EF4-FFF2-40B4-BE49-F238E27FC236}">
                <a16:creationId xmlns:a16="http://schemas.microsoft.com/office/drawing/2014/main" id="{15A95869-D65D-902E-E031-2800F9A07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566" y="114123"/>
            <a:ext cx="4651898" cy="2812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F66991-DFA0-AE38-7932-8D70953E88CB}"/>
              </a:ext>
            </a:extLst>
          </p:cNvPr>
          <p:cNvSpPr txBox="1"/>
          <p:nvPr/>
        </p:nvSpPr>
        <p:spPr>
          <a:xfrm>
            <a:off x="2929630" y="287044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895F3-45EC-0AFD-6387-FFD1338F52A8}"/>
              </a:ext>
            </a:extLst>
          </p:cNvPr>
          <p:cNvSpPr txBox="1"/>
          <p:nvPr/>
        </p:nvSpPr>
        <p:spPr>
          <a:xfrm>
            <a:off x="7989903" y="2870447"/>
            <a:ext cx="37197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Histogram equalized Image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0DCDC34-70F2-6C62-3F3C-4AF61DC6E370}"/>
              </a:ext>
            </a:extLst>
          </p:cNvPr>
          <p:cNvSpPr/>
          <p:nvPr/>
        </p:nvSpPr>
        <p:spPr>
          <a:xfrm>
            <a:off x="6021688" y="1267760"/>
            <a:ext cx="1121201" cy="50946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9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764C9-91F3-BF48-9DE9-147E7516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DRAWBACKS OF THIS METHOD</a:t>
            </a:r>
          </a:p>
        </p:txBody>
      </p:sp>
      <p:pic>
        <p:nvPicPr>
          <p:cNvPr id="14" name="Picture 4" descr="Colourful strings being woven togehter">
            <a:extLst>
              <a:ext uri="{FF2B5EF4-FFF2-40B4-BE49-F238E27FC236}">
                <a16:creationId xmlns:a16="http://schemas.microsoft.com/office/drawing/2014/main" id="{0991000E-2AE0-9660-A478-50CB2BA86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88" r="19443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F0EC-9A5F-5FB5-FDF1-7616BE2C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3540" indent="-383540">
              <a:buAutoNum type="arabicPeriod"/>
            </a:pPr>
            <a:r>
              <a:rPr lang="en-US">
                <a:ea typeface="+mn-lt"/>
                <a:cs typeface="+mn-lt"/>
              </a:rPr>
              <a:t>Performing histogram equalization on each of the three-color channels (red, green, and blue) separately can lead to an image with unnatural colors and contrast.</a:t>
            </a:r>
            <a:endParaRPr lang="en-US"/>
          </a:p>
          <a:p>
            <a:pPr marL="383540" indent="-383540">
              <a:buAutoNum type="arabicPeriod"/>
            </a:pPr>
            <a:r>
              <a:rPr lang="en-US">
                <a:ea typeface="+mn-lt"/>
                <a:cs typeface="+mn-lt"/>
              </a:rPr>
              <a:t>This can also cause a loss of color information.</a:t>
            </a:r>
            <a:endParaRPr lang="en-US"/>
          </a:p>
          <a:p>
            <a:pPr marL="383540" indent="-383540">
              <a:buAutoNum type="arabicPeriod"/>
            </a:pPr>
            <a:r>
              <a:rPr lang="en-US">
                <a:ea typeface="+mn-lt"/>
                <a:cs typeface="+mn-lt"/>
              </a:rPr>
              <a:t>Hence, there is a need for approach that can preserve the color balance of the image while still improving overall contrast.</a:t>
            </a:r>
            <a:endParaRPr lang="en-US"/>
          </a:p>
          <a:p>
            <a:pPr marL="383540" indent="-38354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4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3" name="Rectangle 45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86D73-B83C-E9C8-F6F7-DF0767A0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cap="all"/>
              <a:t>SOLUTION</a:t>
            </a:r>
            <a:br>
              <a:rPr lang="en-US" sz="6100" cap="all"/>
            </a:br>
            <a:r>
              <a:rPr lang="en-US" sz="6100" cap="all"/>
              <a:t>using mesh deformation</a:t>
            </a:r>
          </a:p>
        </p:txBody>
      </p:sp>
      <p:pic>
        <p:nvPicPr>
          <p:cNvPr id="16" name="Picture 15" descr="Light bulb on yellow background with sketched light beams and cord">
            <a:extLst>
              <a:ext uri="{FF2B5EF4-FFF2-40B4-BE49-F238E27FC236}">
                <a16:creationId xmlns:a16="http://schemas.microsoft.com/office/drawing/2014/main" id="{082DF93B-F181-F645-BD9D-A3777FA51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2" r="27732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6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B2D0-1B14-DA15-EF78-655957B5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2954"/>
            <a:ext cx="9601200" cy="1229355"/>
          </a:xfrm>
        </p:spPr>
        <p:txBody>
          <a:bodyPr/>
          <a:lstStyle/>
          <a:p>
            <a:r>
              <a:rPr lang="en-US"/>
              <a:t>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84D43-2242-8640-3F9C-AD0F7F3B0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6086" y="1379193"/>
                <a:ext cx="6081252" cy="4895274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nn-NO"/>
                  <a:t>Given a vector-valued image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n-NO" smtClean="0"/>
                      <m:t>I</m:t>
                    </m:r>
                    <m:r>
                      <m:rPr>
                        <m:nor/>
                      </m:rPr>
                      <a:rPr lang="nn-NO" smtClean="0"/>
                      <m:t> =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nn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n-NO"/>
                  <a:t>,....,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n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]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its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histogram</m:t>
                    </m:r>
                  </m:oMath>
                </a14:m>
                <a:r>
                  <a:rPr lang="en-IN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n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nn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IN" b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nn-NO"/>
                  <a:t>Create a transform 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n-NO"/>
                  <a:t> such that the image J(x,y) = T(I(x,y)) is equalized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n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n-NO"/>
                  <a:t> is constant.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nn-NO"/>
                  <a:t>Construct a piecewise linear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n-N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n-NO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n-NO" i="1" dirty="0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nn-NO"/>
                  <a:t> of T vy considering that all triangular half-cells of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nn-NO"/>
                  <a:t> which will be linearing mapped to corresponding triangle of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nn-NO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nn-NO"/>
                  <a:t>Using the barycentric coordinates,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nn-NO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br>
                  <a:rPr lang="nn-NO"/>
                </a:b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84D43-2242-8640-3F9C-AD0F7F3B0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6086" y="1379193"/>
                <a:ext cx="6081252" cy="4895274"/>
              </a:xfrm>
              <a:blipFill>
                <a:blip r:embed="rId2"/>
                <a:stretch>
                  <a:fillRect l="-602" r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0E265C0-31E1-89B8-0675-B642037D5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07" y="1713234"/>
            <a:ext cx="2743200" cy="317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ADD21-4AEF-6004-980E-6468BD861A59}"/>
              </a:ext>
            </a:extLst>
          </p:cNvPr>
          <p:cNvSpPr txBox="1"/>
          <p:nvPr/>
        </p:nvSpPr>
        <p:spPr>
          <a:xfrm>
            <a:off x="7353482" y="4955225"/>
            <a:ext cx="38455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"/>
                <a:cs typeface="Times"/>
              </a:rPr>
              <a:t>The transformation T can be represented by a mesh</a:t>
            </a:r>
            <a:endParaRPr lang="en-US" sz="1400"/>
          </a:p>
          <a:p>
            <a:pPr algn="l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321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CC1-2CD2-EB3A-DA5E-0451BE86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289" y="186406"/>
            <a:ext cx="9601200" cy="851379"/>
          </a:xfrm>
        </p:spPr>
        <p:txBody>
          <a:bodyPr/>
          <a:lstStyle/>
          <a:p>
            <a:r>
              <a:rPr lang="en-US"/>
              <a:t>IDEA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B27CC-F123-99BE-0CA5-9AFE413DD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6289" y="781872"/>
                <a:ext cx="5690822" cy="5628761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6. Starting from a uniform N x N mesh, we can converge to a solution by iteratively: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a. expand all cells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/>
                  <a:t> that don’t contain enough points.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b.  Contract cells that already contain too many points.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7. This is done by moving all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/>
                  <a:t> of each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/>
                  <a:t> towards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/>
                  <a:t> or away from it.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8. This leads to the following differential equation: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800"/>
                  <a:t> are the dimensions of the image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/>
                  <a:t> is the number of pixels of the image whose colors are within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B27CC-F123-99BE-0CA5-9AFE413DD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6289" y="781872"/>
                <a:ext cx="5690822" cy="5628761"/>
              </a:xfrm>
              <a:blipFill>
                <a:blip r:embed="rId3"/>
                <a:stretch>
                  <a:fillRect l="-965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1" descr="A picture containing shoji, text&#10;&#10;Description automatically generated">
            <a:extLst>
              <a:ext uri="{FF2B5EF4-FFF2-40B4-BE49-F238E27FC236}">
                <a16:creationId xmlns:a16="http://schemas.microsoft.com/office/drawing/2014/main" id="{EB6BC4B2-2108-D165-DC83-971FE5D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24" y="2276653"/>
            <a:ext cx="5395048" cy="2187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9227F-4B01-75D8-FEC7-B90EF52AD254}"/>
              </a:ext>
            </a:extLst>
          </p:cNvPr>
          <p:cNvSpPr txBox="1"/>
          <p:nvPr/>
        </p:nvSpPr>
        <p:spPr>
          <a:xfrm>
            <a:off x="7731016" y="4463849"/>
            <a:ext cx="38741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"/>
                <a:cs typeface="Times"/>
              </a:rPr>
              <a:t>Mesh deforming to fit histogram on some figure</a:t>
            </a:r>
            <a:endParaRPr lang="en-US" sz="1400"/>
          </a:p>
          <a:p>
            <a:pPr algn="l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7477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AB37E899-1A26-449D-9A99-B8D7B9564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182E1-9A9D-4C89-B107-8BEC4446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IN"/>
              <a:t>ALGORITHM</a:t>
            </a:r>
          </a:p>
        </p:txBody>
      </p:sp>
      <p:pic>
        <p:nvPicPr>
          <p:cNvPr id="21" name="Picture 18" descr="Computer script on a screen">
            <a:extLst>
              <a:ext uri="{FF2B5EF4-FFF2-40B4-BE49-F238E27FC236}">
                <a16:creationId xmlns:a16="http://schemas.microsoft.com/office/drawing/2014/main" id="{04E9DBA6-1F23-F527-0EAF-416AC1BEE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7" r="47489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A9023BA4-63D6-4B04-BC2C-6D126A23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C7C5D-D497-E1C0-9ECA-AB656AB6D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824" y="2286000"/>
                <a:ext cx="6176776" cy="35814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/>
                  <a:t>Determine the color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/>
                  <a:t> of the original image I.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/>
                  <a:t>Deform a mesh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/>
                  <a:t> on the color space to fit the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/>
                  <a:t> using the equation 2.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/>
                  <a:t> to define a piecewise linear deformation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IN"/>
                  <a:t> of the color space. All cells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IN"/>
                  <a:t> are linearly mapped to corresponding cells of the uniform mesh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IN"/>
                  <a:t> using the equation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/>
                  <a:t>Compute the equalised image J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IN"/>
                  <a:t>(I)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C7C5D-D497-E1C0-9ECA-AB656AB6D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824" y="2286000"/>
                <a:ext cx="6176776" cy="3581400"/>
              </a:xfrm>
              <a:blipFill>
                <a:blip r:embed="rId3"/>
                <a:stretch>
                  <a:fillRect l="-888" t="-1361" r="-17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27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4" name="Picture 4" descr="Donkey looking at the camera">
            <a:extLst>
              <a:ext uri="{FF2B5EF4-FFF2-40B4-BE49-F238E27FC236}">
                <a16:creationId xmlns:a16="http://schemas.microsoft.com/office/drawing/2014/main" id="{4AC8B525-EDE9-63B2-2D50-83DA97C2B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9" b="742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8C1C5-6096-6765-1725-A2E26132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solidFill>
                  <a:schemeClr val="bg2"/>
                </a:solidFill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211503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7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3" name="Picture 42" descr="Stock exchange numbers">
            <a:extLst>
              <a:ext uri="{FF2B5EF4-FFF2-40B4-BE49-F238E27FC236}">
                <a16:creationId xmlns:a16="http://schemas.microsoft.com/office/drawing/2014/main" id="{1495536E-460B-EE62-FCB8-3261855A1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4" b="8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0" name="Rectangle 77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2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60B4-5181-24BD-D2E0-6E6FBEBC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solidFill>
                  <a:schemeClr val="bg2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6144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9C3FC2B-1B2F-3073-5485-649F6871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77" y="199795"/>
            <a:ext cx="3102055" cy="21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E5952F-C63F-C990-A2E4-AE59E834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199795"/>
            <a:ext cx="3048001" cy="215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FE9BE68-D5DF-43CF-A081-E873C12D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45" y="199795"/>
            <a:ext cx="3048001" cy="215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E345C030-497D-185D-5158-C70B51892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31" y="2352598"/>
            <a:ext cx="3100756" cy="21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7C2ED2F4-6BAE-064B-9D6B-6B48D0A0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33" y="2352599"/>
            <a:ext cx="3027509" cy="21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577F2738-1864-0037-FB44-8B4EACA4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99" y="2352593"/>
            <a:ext cx="3048001" cy="21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646D7C37-3FE4-29D5-C9A6-BC5D7B9C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77" y="4505389"/>
            <a:ext cx="3100755" cy="21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503B6E64-F850-040D-3AEE-5DF7D2C8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7" y="4505383"/>
            <a:ext cx="3063001" cy="21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F335C4B1-9421-73F2-ECCF-95B3D8DAE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13" y="4486270"/>
            <a:ext cx="2999187" cy="21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2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1C00E26-E4A6-FEBC-4C15-15AA4B3B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85" y="103394"/>
            <a:ext cx="3232355" cy="21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92279C-63FE-D250-59F7-34A05D83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40" y="103394"/>
            <a:ext cx="3232355" cy="21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AE177C2-6CC1-2732-EECF-04C5FE7AD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995" y="103394"/>
            <a:ext cx="3232355" cy="21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6FC339F5-E208-3490-B132-28AFA1241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85" y="4458736"/>
            <a:ext cx="3384750" cy="22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6A55A688-AC43-10A9-B409-71B9F330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98" y="4458736"/>
            <a:ext cx="3125896" cy="22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51A180BD-112A-3C21-4C09-E6363DE3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994" y="4413982"/>
            <a:ext cx="3232352" cy="22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2ABAE14A-E90B-FAF9-6093-633507FBB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93" y="2231318"/>
            <a:ext cx="3308553" cy="235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47D19C84-D587-59FF-47F6-3E2E8616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85" y="2241867"/>
            <a:ext cx="3399886" cy="22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>
            <a:extLst>
              <a:ext uri="{FF2B5EF4-FFF2-40B4-BE49-F238E27FC236}">
                <a16:creationId xmlns:a16="http://schemas.microsoft.com/office/drawing/2014/main" id="{0D435878-AAFF-E0CA-2DA5-B4C443FC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40" y="2225162"/>
            <a:ext cx="3262618" cy="22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2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B7766-4F19-CC6F-DF2F-BAC8C863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695" y="557980"/>
            <a:ext cx="5252544" cy="651387"/>
          </a:xfrm>
        </p:spPr>
        <p:txBody>
          <a:bodyPr>
            <a:normAutofit fontScale="90000"/>
          </a:bodyPr>
          <a:lstStyle/>
          <a:p>
            <a:r>
              <a:rPr lang="en-IN"/>
              <a:t>References</a:t>
            </a:r>
          </a:p>
        </p:txBody>
      </p:sp>
      <p:pic>
        <p:nvPicPr>
          <p:cNvPr id="5" name="Picture 4" descr="Typebar ready to print a question mark">
            <a:extLst>
              <a:ext uri="{FF2B5EF4-FFF2-40B4-BE49-F238E27FC236}">
                <a16:creationId xmlns:a16="http://schemas.microsoft.com/office/drawing/2014/main" id="{71CFB30D-C176-D8BC-4B3F-C9F04A98B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3" r="32158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06A9-5874-77C6-E9DE-30EFCFE4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694" y="1428750"/>
            <a:ext cx="7435305" cy="5286682"/>
          </a:xfrm>
        </p:spPr>
        <p:txBody>
          <a:bodyPr>
            <a:normAutofit/>
          </a:bodyPr>
          <a:lstStyle/>
          <a:p>
            <a:r>
              <a:rPr lang="en-IN" b="0" i="0">
                <a:effectLst/>
                <a:latin typeface="Arial" panose="020B0604020202020204" pitchFamily="34" charset="0"/>
              </a:rPr>
              <a:t>Pichon E, </a:t>
            </a:r>
            <a:r>
              <a:rPr lang="en-IN" b="0" i="0" err="1">
                <a:effectLst/>
                <a:latin typeface="Arial" panose="020B0604020202020204" pitchFamily="34" charset="0"/>
              </a:rPr>
              <a:t>Niethammer</a:t>
            </a:r>
            <a:r>
              <a:rPr lang="en-IN" b="0" i="0">
                <a:effectLst/>
                <a:latin typeface="Arial" panose="020B0604020202020204" pitchFamily="34" charset="0"/>
              </a:rPr>
              <a:t> M, </a:t>
            </a:r>
            <a:r>
              <a:rPr lang="en-IN" b="0" i="0" err="1">
                <a:effectLst/>
                <a:latin typeface="Arial" panose="020B0604020202020204" pitchFamily="34" charset="0"/>
              </a:rPr>
              <a:t>Sapiro</a:t>
            </a:r>
            <a:r>
              <a:rPr lang="en-IN" b="0" i="0">
                <a:effectLst/>
                <a:latin typeface="Arial" panose="020B0604020202020204" pitchFamily="34" charset="0"/>
              </a:rPr>
              <a:t> G. Color histogram equalization through mesh deformation. </a:t>
            </a:r>
            <a:r>
              <a:rPr lang="en-IN" b="0" i="0" err="1">
                <a:effectLst/>
                <a:latin typeface="Arial" panose="020B0604020202020204" pitchFamily="34" charset="0"/>
              </a:rPr>
              <a:t>InProceedings</a:t>
            </a:r>
            <a:r>
              <a:rPr lang="en-IN" b="0" i="0">
                <a:effectLst/>
                <a:latin typeface="Arial" panose="020B0604020202020204" pitchFamily="34" charset="0"/>
              </a:rPr>
              <a:t> 2003 International Conference on Image Processing (Cat. No. 03CH37429) 2003 Sep 14 (Vol. 2, pp. II-117). IEEE.</a:t>
            </a:r>
          </a:p>
          <a:p>
            <a:endParaRPr lang="en-IN">
              <a:latin typeface="Arial" panose="020B0604020202020204" pitchFamily="34" charset="0"/>
            </a:endParaRPr>
          </a:p>
          <a:p>
            <a:r>
              <a:rPr lang="en-IN" b="0" i="0" err="1">
                <a:effectLst/>
                <a:latin typeface="Arial" panose="020B0604020202020204" pitchFamily="34" charset="0"/>
              </a:rPr>
              <a:t>Sapiro</a:t>
            </a:r>
            <a:r>
              <a:rPr lang="en-IN" b="0" i="0">
                <a:effectLst/>
                <a:latin typeface="Arial" panose="020B0604020202020204" pitchFamily="34" charset="0"/>
              </a:rPr>
              <a:t> G, </a:t>
            </a:r>
            <a:r>
              <a:rPr lang="en-IN" b="0" i="0" err="1">
                <a:effectLst/>
                <a:latin typeface="Arial" panose="020B0604020202020204" pitchFamily="34" charset="0"/>
              </a:rPr>
              <a:t>Caselles</a:t>
            </a:r>
            <a:r>
              <a:rPr lang="en-IN" b="0" i="0">
                <a:effectLst/>
                <a:latin typeface="Arial" panose="020B0604020202020204" pitchFamily="34" charset="0"/>
              </a:rPr>
              <a:t> V. Contrast enhancement via image evolution flows. Graphical Models and Image Processing. 1997 Nov 1;59(6):407-16.</a:t>
            </a:r>
          </a:p>
          <a:p>
            <a:endParaRPr lang="en-IN">
              <a:latin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</a:rPr>
              <a:t>Reza AM. Realization of the contrast limited adaptive histogram equalization (CLAHE) for real-time image enhancement. Journal of VLSI signal processing systems for signal, image and video technology. 2004 Aug;38:35-44.</a:t>
            </a:r>
            <a:endParaRPr lang="en-IN">
              <a:latin typeface="Arial" panose="020B0604020202020204" pitchFamily="34" charset="0"/>
            </a:endParaRPr>
          </a:p>
          <a:p>
            <a:endParaRPr lang="en-IN" b="0" i="0">
              <a:effectLst/>
              <a:latin typeface="Arial" panose="020B0604020202020204" pitchFamily="34" charset="0"/>
            </a:endParaRPr>
          </a:p>
          <a:p>
            <a:endParaRPr lang="en-IN">
              <a:latin typeface="Arial" panose="020B0604020202020204" pitchFamily="34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40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1" name="Group 1024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25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25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262" name="Rectangle 10252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3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E4F56-CD6A-C95C-D149-D9191549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75541"/>
            <a:ext cx="5607908" cy="1215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Questions?</a:t>
            </a:r>
          </a:p>
        </p:txBody>
      </p:sp>
      <p:pic>
        <p:nvPicPr>
          <p:cNvPr id="1026" name="Picture 2" descr="Doge with a gun meme template">
            <a:extLst>
              <a:ext uri="{FF2B5EF4-FFF2-40B4-BE49-F238E27FC236}">
                <a16:creationId xmlns:a16="http://schemas.microsoft.com/office/drawing/2014/main" id="{76EE8FC1-CE53-05F2-ED6F-6C8C9C25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5" y="819547"/>
            <a:ext cx="4258332" cy="42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1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1621345D-7C29-07D2-1D33-CB930F5F6EAD}"/>
              </a:ext>
            </a:extLst>
          </p:cNvPr>
          <p:cNvSpPr/>
          <p:nvPr/>
        </p:nvSpPr>
        <p:spPr>
          <a:xfrm>
            <a:off x="6051280" y="4643032"/>
            <a:ext cx="1113803" cy="47987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DAB9D5-D7EA-2AF8-294D-9CE3460BA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41658"/>
              </p:ext>
            </p:extLst>
          </p:nvPr>
        </p:nvGraphicFramePr>
        <p:xfrm>
          <a:off x="2534850" y="1060455"/>
          <a:ext cx="8128000" cy="1554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1360617"/>
                    </a:ext>
                  </a:extLst>
                </a:gridCol>
                <a:gridCol w="2010228">
                  <a:extLst>
                    <a:ext uri="{9D8B030D-6E8A-4147-A177-3AD203B41FA5}">
                      <a16:colId xmlns:a16="http://schemas.microsoft.com/office/drawing/2014/main" val="758943395"/>
                    </a:ext>
                  </a:extLst>
                </a:gridCol>
                <a:gridCol w="2053772">
                  <a:extLst>
                    <a:ext uri="{9D8B030D-6E8A-4147-A177-3AD203B41FA5}">
                      <a16:colId xmlns:a16="http://schemas.microsoft.com/office/drawing/2014/main" val="40638446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43611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Step 1</a:t>
                      </a:r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sz="1400"/>
                        <a:t>Compute the image histogram</a:t>
                      </a:r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Step 2</a:t>
                      </a:r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sz="1400"/>
                        <a:t>Calculate the cumulative distribution function (CDF)</a:t>
                      </a:r>
                    </a:p>
                    <a:p>
                      <a:pPr algn="ctr"/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Step 3</a:t>
                      </a:r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sz="1400"/>
                        <a:t>Multiply the CDF by the maximum pixel value in the image.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Step 4</a:t>
                      </a:r>
                    </a:p>
                    <a:p>
                      <a:pPr algn="ctr"/>
                      <a:endParaRPr lang="en-US" b="1"/>
                    </a:p>
                    <a:p>
                      <a:pPr algn="ctr"/>
                      <a:r>
                        <a:rPr lang="en-US" sz="1400"/>
                        <a:t>Round the resulting values to the nearest integer</a:t>
                      </a:r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1871564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2705A12A-8A7D-EF00-49B0-7855EDEF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36" y="3419982"/>
            <a:ext cx="3733496" cy="28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C3B0F-94ED-3D7E-4FFD-6BEC5E46707A}"/>
              </a:ext>
            </a:extLst>
          </p:cNvPr>
          <p:cNvSpPr txBox="1"/>
          <p:nvPr/>
        </p:nvSpPr>
        <p:spPr>
          <a:xfrm>
            <a:off x="5866623" y="448394"/>
            <a:ext cx="152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</a:t>
            </a:r>
            <a:endParaRPr lang="en-IN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F601D-C15B-A444-1657-6DA28B1C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68" y="3429000"/>
            <a:ext cx="3733495" cy="28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7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Black Backgrounds, Plain Black Wallpaper Free PowerPoint - SlideBackground">
            <a:extLst>
              <a:ext uri="{FF2B5EF4-FFF2-40B4-BE49-F238E27FC236}">
                <a16:creationId xmlns:a16="http://schemas.microsoft.com/office/drawing/2014/main" id="{1C7D7F5D-BCFB-7C99-2A6E-92AEA333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2E2837-23F4-5FA3-EFD3-96C5238E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40" y="327991"/>
            <a:ext cx="2748617" cy="32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03A3A2-F7EE-010E-A4E2-850AA74B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76" y="327991"/>
            <a:ext cx="2748617" cy="327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621345D-7C29-07D2-1D33-CB930F5F6EAD}"/>
              </a:ext>
            </a:extLst>
          </p:cNvPr>
          <p:cNvSpPr/>
          <p:nvPr/>
        </p:nvSpPr>
        <p:spPr>
          <a:xfrm>
            <a:off x="6041949" y="1965152"/>
            <a:ext cx="1113803" cy="47987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15CE20-897F-C74D-8178-1EEF430C53B1}"/>
              </a:ext>
            </a:extLst>
          </p:cNvPr>
          <p:cNvSpPr/>
          <p:nvPr/>
        </p:nvSpPr>
        <p:spPr>
          <a:xfrm>
            <a:off x="6107265" y="5025587"/>
            <a:ext cx="1113803" cy="47987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33D3F91-8E98-879C-5391-4D140DEB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321" y="3802537"/>
            <a:ext cx="3733496" cy="28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558147E-72A9-C5E1-60FB-360FC2BE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15" y="3802537"/>
            <a:ext cx="3733495" cy="28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2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5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63" name="Rectangle 54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person, person, spectacles&#10;&#10;Description automatically generated">
            <a:extLst>
              <a:ext uri="{FF2B5EF4-FFF2-40B4-BE49-F238E27FC236}">
                <a16:creationId xmlns:a16="http://schemas.microsoft.com/office/drawing/2014/main" id="{6C08B102-709D-7046-D3D9-00C488D1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659" b="20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0384E-FEF6-FF8F-B7CB-8DEAB765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/>
              <a:t>Differential Equation to the rescue</a:t>
            </a:r>
          </a:p>
        </p:txBody>
      </p:sp>
    </p:spTree>
    <p:extLst>
      <p:ext uri="{BB962C8B-B14F-4D97-AF65-F5344CB8AC3E}">
        <p14:creationId xmlns:p14="http://schemas.microsoft.com/office/powerpoint/2010/main" val="61067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863DA0-134D-2D26-D113-7AE8B00F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43" y="331838"/>
            <a:ext cx="9562125" cy="1084006"/>
          </a:xfrm>
        </p:spPr>
        <p:txBody>
          <a:bodyPr>
            <a:normAutofit/>
          </a:bodyPr>
          <a:lstStyle/>
          <a:p>
            <a:r>
              <a:rPr lang="en-IN" b="1" u="sng"/>
              <a:t>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43F11F1-1FFA-48D1-C0E5-8E9A0568E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143" y="1295398"/>
                <a:ext cx="10907027" cy="5260260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AutoNum type="arabicPeriod"/>
                </a:pPr>
                <a:r>
                  <a:rPr lang="en-IN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/>
                  <a:t> </a:t>
                </a:r>
                <a:r>
                  <a:rPr lang="en-US"/>
                  <a:t>be a gray-level image defined on the square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/>
                  <a:t>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/>
                  <a:t> is defined as:</a:t>
                </a:r>
              </a:p>
              <a:p>
                <a:pPr marL="0" indent="0">
                  <a:buNone/>
                </a:pPr>
                <a:endParaRPr lang="en-I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IN" b="0"/>
              </a:p>
              <a:p>
                <a:pPr marL="0" indent="0">
                  <a:buNone/>
                </a:pPr>
                <a:r>
                  <a:rPr lang="en-IN"/>
                  <a:t>2. We define the following flow: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/>
              </a:p>
              <a:p>
                <a:pPr marL="0" indent="0">
                  <a:buNone/>
                </a:pPr>
                <a:r>
                  <a:rPr lang="en-IN"/>
                  <a:t>where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{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b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IN" sz="2000"/>
                  <a:t>3.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</m:oMath>
                </a14:m>
                <a:r>
                  <a:rPr lang="en-IN" sz="2000"/>
                  <a:t> denotes the steady state value and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 {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</m:sub>
                    </m:sSub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000"/>
                  <a:t> as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IN" sz="200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IN" sz="2000"/>
                  <a:t>Then we have the steady stable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  <m:d>
                          <m:d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sub>
                        </m:sSub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IN" sz="200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IN" sz="2000"/>
                  <a:t>4. This implies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𝑜𝑓</m:t>
                    </m:r>
                    <m:d>
                      <m:dPr>
                        <m:begChr m:val="{"/>
                        <m:endChr m:val="}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IN" sz="2000"/>
                  <a:t>5. Dividing both side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00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IN" sz="2000"/>
                  <a:t>, we have derivative of CDF on RHS, which is PDF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43F11F1-1FFA-48D1-C0E5-8E9A0568E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143" y="1295398"/>
                <a:ext cx="10907027" cy="5260260"/>
              </a:xfrm>
              <a:blipFill>
                <a:blip r:embed="rId2"/>
                <a:stretch>
                  <a:fillRect l="-559" t="-1506" r="-1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6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F64-4617-A0FD-252E-792428B6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618" y="565967"/>
            <a:ext cx="7012518" cy="1485900"/>
          </a:xfrm>
        </p:spPr>
        <p:txBody>
          <a:bodyPr>
            <a:normAutofit/>
          </a:bodyPr>
          <a:lstStyle/>
          <a:p>
            <a:r>
              <a:rPr lang="en-US" b="1" u="sng"/>
              <a:t>Local Contrast Enhancement</a:t>
            </a:r>
            <a:endParaRPr lang="en-IN" b="1" u="sng"/>
          </a:p>
        </p:txBody>
      </p:sp>
      <p:pic>
        <p:nvPicPr>
          <p:cNvPr id="27" name="Picture 4" descr="One in a crowd">
            <a:extLst>
              <a:ext uri="{FF2B5EF4-FFF2-40B4-BE49-F238E27FC236}">
                <a16:creationId xmlns:a16="http://schemas.microsoft.com/office/drawing/2014/main" id="{32573197-FCC0-DD51-FF23-2E8DF62F0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3" r="20477"/>
          <a:stretch/>
        </p:blipFill>
        <p:spPr>
          <a:xfrm>
            <a:off x="-1" y="10"/>
            <a:ext cx="4365524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507D6C-F854-A754-0019-9FCA513B5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3618" y="1569473"/>
                <a:ext cx="7427040" cy="50279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/>
                  <a:t>1. We define the following flow:</a:t>
                </a:r>
              </a:p>
              <a:p>
                <a:pPr marL="0" indent="0">
                  <a:buNone/>
                </a:pPr>
                <a:endParaRPr lang="en-US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IN" sz="1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sub>
                        <m: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IN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1800"/>
              </a:p>
              <a:p>
                <a:pPr marL="0" indent="0">
                  <a:buNone/>
                </a:pPr>
                <a:endParaRPr lang="en-IN" sz="1800"/>
              </a:p>
              <a:p>
                <a:pPr marL="0" indent="0">
                  <a:buNone/>
                </a:pPr>
                <a:r>
                  <a:rPr lang="en-IN" sz="180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 {</m:t>
                    </m:r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1800" b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b="0"/>
                  <a:t> is a ball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1800" b="0"/>
                  <a:t>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800" b="0"/>
              </a:p>
              <a:p>
                <a:pPr marL="0" indent="0">
                  <a:buNone/>
                </a:pPr>
                <a:endParaRPr lang="en-IN" sz="1800" b="0"/>
              </a:p>
              <a:p>
                <a:pPr marL="0" indent="0">
                  <a:buNone/>
                </a:pPr>
                <a:r>
                  <a:rPr lang="en-IN" sz="1800" b="0"/>
                  <a:t>2. Further extension</a:t>
                </a:r>
                <a:r>
                  <a:rPr lang="en-IN" sz="1800"/>
                  <a:t> - </a:t>
                </a:r>
                <a:r>
                  <a:rPr lang="en-IN" sz="1800" b="0"/>
                  <a:t> Smoothing with contrast enhancement: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I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800" b="0"/>
              </a:p>
              <a:p>
                <a:pPr marL="0" indent="0">
                  <a:buNone/>
                </a:pPr>
                <a:r>
                  <a:rPr lang="en-IN" sz="180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1800" b="0"/>
                  <a:t> is the modulation factor that controls the smoothing contribution towards output.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507D6C-F854-A754-0019-9FCA513B5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3618" y="1569473"/>
                <a:ext cx="7427040" cy="5027971"/>
              </a:xfrm>
              <a:blipFill>
                <a:blip r:embed="rId3"/>
                <a:stretch>
                  <a:fillRect l="-739" t="-848" r="-5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76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060B4-5181-24BD-D2E0-6E6FBEBC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006" y="2733587"/>
            <a:ext cx="5301138" cy="11563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Results</a:t>
            </a:r>
          </a:p>
        </p:txBody>
      </p:sp>
      <p:pic>
        <p:nvPicPr>
          <p:cNvPr id="3" name="Picture 4" descr="Quizzical burrowing owl looking forward">
            <a:extLst>
              <a:ext uri="{FF2B5EF4-FFF2-40B4-BE49-F238E27FC236}">
                <a16:creationId xmlns:a16="http://schemas.microsoft.com/office/drawing/2014/main" id="{BE6A3D9F-BA06-2B95-C01B-90421951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1" r="43860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59879F-F904-55AB-8831-5871257D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5" y="26861"/>
            <a:ext cx="2230702" cy="246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3CE35-1C5D-B081-1582-5622CFFF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61" y="26860"/>
            <a:ext cx="2230702" cy="246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C89249-AF8E-12DD-E42E-FFB745D84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6" t="17491" r="59885" b="50000"/>
          <a:stretch/>
        </p:blipFill>
        <p:spPr bwMode="auto">
          <a:xfrm>
            <a:off x="5336237" y="26861"/>
            <a:ext cx="2230702" cy="246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839167-63B7-E832-9E12-4B3D9547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6" t="17060" r="39999" b="50539"/>
          <a:stretch/>
        </p:blipFill>
        <p:spPr bwMode="auto">
          <a:xfrm>
            <a:off x="7573579" y="26860"/>
            <a:ext cx="2230702" cy="246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F5B9CF-215D-2C36-BE0C-3D015D53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21649" r="19922" b="52402"/>
          <a:stretch/>
        </p:blipFill>
        <p:spPr bwMode="auto">
          <a:xfrm>
            <a:off x="5350488" y="2458071"/>
            <a:ext cx="6685720" cy="22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5D2D818-F528-75B9-5C0E-A90E61D66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7" t="17778" r="20114" b="50538"/>
          <a:stretch/>
        </p:blipFill>
        <p:spPr bwMode="auto">
          <a:xfrm>
            <a:off x="9804281" y="26860"/>
            <a:ext cx="2230702" cy="246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CBEFF03-7D10-A061-4902-83BDEFCE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45" y="2458072"/>
            <a:ext cx="2230702" cy="224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1CD607-C386-DFDE-41E9-D8B56DCD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61" y="2458071"/>
            <a:ext cx="2268988" cy="224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5187B6-198B-4843-AF04-A996CC29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6" y="4681010"/>
            <a:ext cx="2230702" cy="21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867D265-24B1-3D1D-C7D7-52D1296F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61" y="4681010"/>
            <a:ext cx="2358007" cy="21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4F2AD4F-1CE7-F817-242F-01F4CDC34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t="21649" r="20144" b="52402"/>
          <a:stretch/>
        </p:blipFill>
        <p:spPr bwMode="auto">
          <a:xfrm>
            <a:off x="5476568" y="4681008"/>
            <a:ext cx="6558415" cy="217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489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978</Words>
  <Application>Microsoft Office PowerPoint</Application>
  <PresentationFormat>Widescreen</PresentationFormat>
  <Paragraphs>98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Ayuthaya</vt:lpstr>
      <vt:lpstr>Calibri</vt:lpstr>
      <vt:lpstr>Cambria Math</vt:lpstr>
      <vt:lpstr>Franklin Gothic Book</vt:lpstr>
      <vt:lpstr>Times</vt:lpstr>
      <vt:lpstr>Crop</vt:lpstr>
      <vt:lpstr>DYNAMIC HISTOGRAM EQUALIZATION AND COLOR HISTOGRAM EQUALIZATION</vt:lpstr>
      <vt:lpstr>The Basics</vt:lpstr>
      <vt:lpstr>PowerPoint Presentation</vt:lpstr>
      <vt:lpstr>PowerPoint Presentation</vt:lpstr>
      <vt:lpstr>Differential Equation to the rescue</vt:lpstr>
      <vt:lpstr>The Solution</vt:lpstr>
      <vt:lpstr>Local Contrast Enhancement</vt:lpstr>
      <vt:lpstr>Results</vt:lpstr>
      <vt:lpstr>PowerPoint Presentation</vt:lpstr>
      <vt:lpstr>PowerPoint Presentation</vt:lpstr>
      <vt:lpstr>PowerPoint Presentation</vt:lpstr>
      <vt:lpstr>COLOR HISTOGRAM EQUALIZATION</vt:lpstr>
      <vt:lpstr>Traditional Method</vt:lpstr>
      <vt:lpstr>PowerPoint Presentation</vt:lpstr>
      <vt:lpstr>DRAWBACKS OF THIS METHOD</vt:lpstr>
      <vt:lpstr>SOLUTION using mesh deformation</vt:lpstr>
      <vt:lpstr>IDEA</vt:lpstr>
      <vt:lpstr>IDEA (cont.)</vt:lpstr>
      <vt:lpstr>ALGORITHM</vt:lpstr>
      <vt:lpstr>Results</vt:lpstr>
      <vt:lpstr>PowerPoint Presentation</vt:lpstr>
      <vt:lpstr>PowerPoint Presentation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HISTOGRAM EQUALISATION AND COLOR HISTOGRAM EQUALISATION</dc:title>
  <dc:creator>sairachanayerram@outlook.com</dc:creator>
  <cp:lastModifiedBy>Hritam Basak</cp:lastModifiedBy>
  <cp:revision>4</cp:revision>
  <dcterms:created xsi:type="dcterms:W3CDTF">2023-04-30T01:03:35Z</dcterms:created>
  <dcterms:modified xsi:type="dcterms:W3CDTF">2023-05-05T03:32:10Z</dcterms:modified>
</cp:coreProperties>
</file>